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954838" cy="9239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CC66"/>
    <a:srgbClr val="008000"/>
    <a:srgbClr val="00447F"/>
    <a:srgbClr val="F5770F"/>
    <a:srgbClr val="7E542A"/>
    <a:srgbClr val="996633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709" autoAdjust="0"/>
  </p:normalViewPr>
  <p:slideViewPr>
    <p:cSldViewPr snapToGrid="0">
      <p:cViewPr varScale="1">
        <p:scale>
          <a:sx n="88" d="100"/>
          <a:sy n="88" d="100"/>
        </p:scale>
        <p:origin x="91" y="6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4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EE587368-262A-432B-A2CB-DD119E792922}"/>
    <pc:docChg chg="custSel delSld modSld">
      <pc:chgData name="Kal Rabb" userId="3edf06299a4717ec" providerId="LiveId" clId="{EE587368-262A-432B-A2CB-DD119E792922}" dt="2019-04-02T13:30:50.105" v="125" actId="2696"/>
      <pc:docMkLst>
        <pc:docMk/>
      </pc:docMkLst>
      <pc:sldChg chg="modSp">
        <pc:chgData name="Kal Rabb" userId="3edf06299a4717ec" providerId="LiveId" clId="{EE587368-262A-432B-A2CB-DD119E792922}" dt="2019-04-02T13:30:44.872" v="124" actId="27636"/>
        <pc:sldMkLst>
          <pc:docMk/>
          <pc:sldMk cId="2107413961" sldId="258"/>
        </pc:sldMkLst>
        <pc:spChg chg="mod">
          <ac:chgData name="Kal Rabb" userId="3edf06299a4717ec" providerId="LiveId" clId="{EE587368-262A-432B-A2CB-DD119E792922}" dt="2019-04-02T13:30:44.872" v="124" actId="27636"/>
          <ac:spMkLst>
            <pc:docMk/>
            <pc:sldMk cId="2107413961" sldId="258"/>
            <ac:spMk id="3" creationId="{00000000-0000-0000-0000-000000000000}"/>
          </ac:spMkLst>
        </pc:spChg>
      </pc:sldChg>
      <pc:sldChg chg="modSp del">
        <pc:chgData name="Kal Rabb" userId="3edf06299a4717ec" providerId="LiveId" clId="{EE587368-262A-432B-A2CB-DD119E792922}" dt="2019-04-02T13:30:50.105" v="125" actId="2696"/>
        <pc:sldMkLst>
          <pc:docMk/>
          <pc:sldMk cId="3266916956" sldId="262"/>
        </pc:sldMkLst>
        <pc:spChg chg="mod">
          <ac:chgData name="Kal Rabb" userId="3edf06299a4717ec" providerId="LiveId" clId="{EE587368-262A-432B-A2CB-DD119E792922}" dt="2019-04-02T13:30:06.609" v="118" actId="113"/>
          <ac:spMkLst>
            <pc:docMk/>
            <pc:sldMk cId="3266916956" sldId="262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36747EA-CF08-4F86-AAE6-E4E3F13246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E1AD253-A247-4840-AA7A-E368F62C63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9466" y="0"/>
            <a:ext cx="301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D4A3570-0E2E-45CD-8B7F-CCA9A59FD3A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5684"/>
            <a:ext cx="301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C12088AD-4F66-4A44-91E9-55072E17AB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9466" y="8775684"/>
            <a:ext cx="301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4AB3414-F9CC-4739-B33C-3008749316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62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938FF31-6DEE-44BF-88F2-DC98FFEBB1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B73DF5F-DB51-4D39-94B2-2D51094EE3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41075" y="0"/>
            <a:ext cx="301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CCCBDDE-7F2C-44E2-B4A6-D166BF6AD2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3738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4C246665-24DB-4387-9290-3D77AFC1A3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312" y="4388644"/>
            <a:ext cx="5100215" cy="415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3D635D2D-2374-4FC1-9CC9-775E77C9A6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7287"/>
            <a:ext cx="301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B83BB438-9424-4D98-BA9E-AE4567FFB6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1075" y="8777287"/>
            <a:ext cx="301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2534F2-6FF8-42C7-B200-CB801DE8E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48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72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9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3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32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3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9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4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2/27/2022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8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ourcemaking.com/antipatterns/software-architecture-antipatterns" TargetMode="External"/><Relationship Id="rId2" Type="http://schemas.openxmlformats.org/officeDocument/2006/relationships/hyperlink" Target="http://www.csc.uvic.ca/~hausi/480/lectures/antipatterns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Software Architecture </a:t>
            </a:r>
            <a:br>
              <a:rPr lang="en-US" dirty="0"/>
            </a:br>
            <a:r>
              <a:rPr lang="en-US" dirty="0"/>
              <a:t>Anti-Patterns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959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What are Anti-patterns?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“An Anti-Pattern describes a commonly occurring solution to a problem that generates decidedly negative consequences.”</a:t>
            </a:r>
          </a:p>
          <a:p>
            <a:r>
              <a:rPr lang="en-US" sz="2400" dirty="0"/>
              <a:t>Happens because an architect…</a:t>
            </a:r>
          </a:p>
          <a:p>
            <a:pPr lvl="1"/>
            <a:r>
              <a:rPr lang="en-US" sz="2000" dirty="0"/>
              <a:t>Does </a:t>
            </a:r>
            <a:r>
              <a:rPr lang="en-US" sz="2000" b="1" dirty="0"/>
              <a:t>not have sufficient knowledge or experience</a:t>
            </a:r>
            <a:r>
              <a:rPr lang="en-US" sz="2000" dirty="0"/>
              <a:t> solving a particular problem</a:t>
            </a:r>
          </a:p>
          <a:p>
            <a:pPr lvl="1"/>
            <a:r>
              <a:rPr lang="en-US" sz="2000" b="1" dirty="0"/>
              <a:t>Applied</a:t>
            </a:r>
            <a:r>
              <a:rPr lang="en-US" sz="2000" dirty="0"/>
              <a:t> a perfectly </a:t>
            </a:r>
            <a:r>
              <a:rPr lang="en-US" sz="2000" b="1" dirty="0"/>
              <a:t>good design pattern</a:t>
            </a:r>
            <a:r>
              <a:rPr lang="en-US" sz="2000" dirty="0"/>
              <a:t> in the </a:t>
            </a:r>
            <a:r>
              <a:rPr lang="en-US" sz="2000" b="1" dirty="0"/>
              <a:t>wrong context</a:t>
            </a:r>
            <a:br>
              <a:rPr lang="en-US" sz="2000" b="1" dirty="0"/>
            </a:br>
            <a:endParaRPr lang="en-US" sz="2000" b="1" dirty="0"/>
          </a:p>
          <a:p>
            <a:pPr lvl="1"/>
            <a:r>
              <a:rPr lang="en-US" sz="2000" b="1" dirty="0"/>
              <a:t>Drift.. </a:t>
            </a:r>
            <a:r>
              <a:rPr lang="en-US" sz="2000" dirty="0"/>
              <a:t>The project evolves and changes over time and no one is paying attention to the architecture.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21884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Examples - 1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</a:pPr>
            <a:r>
              <a:rPr lang="en-US" b="1" dirty="0"/>
              <a:t>Jumble</a:t>
            </a:r>
            <a:br>
              <a:rPr lang="en-US" dirty="0"/>
            </a:br>
            <a:r>
              <a:rPr lang="en-US" b="1" dirty="0"/>
              <a:t>Horizontal</a:t>
            </a:r>
            <a:r>
              <a:rPr lang="en-US" dirty="0"/>
              <a:t> and </a:t>
            </a:r>
            <a:r>
              <a:rPr lang="en-US" b="1" dirty="0"/>
              <a:t>vertical</a:t>
            </a:r>
            <a:r>
              <a:rPr lang="en-US" dirty="0"/>
              <a:t> design </a:t>
            </a:r>
            <a:r>
              <a:rPr lang="en-US" b="1" dirty="0"/>
              <a:t>elements are intermixed </a:t>
            </a:r>
            <a:r>
              <a:rPr lang="en-US" dirty="0"/>
              <a:t>(ball of mud). The result is unstable, and limits reusability. The layer pattern is violated.</a:t>
            </a:r>
          </a:p>
          <a:p>
            <a:pPr>
              <a:lnSpc>
                <a:spcPct val="100000"/>
              </a:lnSpc>
            </a:pPr>
            <a:r>
              <a:rPr lang="en-US" b="1" dirty="0"/>
              <a:t>Stovepipe</a:t>
            </a:r>
            <a:br>
              <a:rPr lang="en-US" dirty="0"/>
            </a:br>
            <a:r>
              <a:rPr lang="en-US" b="1" dirty="0"/>
              <a:t>External systems</a:t>
            </a:r>
            <a:r>
              <a:rPr lang="en-US" dirty="0"/>
              <a:t> and/or </a:t>
            </a:r>
            <a:r>
              <a:rPr lang="en-US" b="1" dirty="0"/>
              <a:t>internal subsystems</a:t>
            </a:r>
            <a:r>
              <a:rPr lang="en-US" dirty="0"/>
              <a:t> are </a:t>
            </a:r>
            <a:r>
              <a:rPr lang="en-US" b="1" dirty="0"/>
              <a:t>integrated</a:t>
            </a:r>
            <a:r>
              <a:rPr lang="en-US" dirty="0"/>
              <a:t> in an </a:t>
            </a:r>
            <a:r>
              <a:rPr lang="en-US" b="1" dirty="0"/>
              <a:t>ad hoc point to point </a:t>
            </a:r>
            <a:r>
              <a:rPr lang="en-US" dirty="0"/>
              <a:t>manner using </a:t>
            </a:r>
            <a:r>
              <a:rPr lang="en-US" b="1" dirty="0"/>
              <a:t>multiple integration strategies and mechanisms</a:t>
            </a:r>
            <a:r>
              <a:rPr lang="en-US" dirty="0"/>
              <a:t>. It is characterized by a </a:t>
            </a:r>
            <a:r>
              <a:rPr lang="en-US" b="1" dirty="0"/>
              <a:t>lack of coordination and planning</a:t>
            </a:r>
            <a:r>
              <a:rPr lang="en-US" dirty="0"/>
              <a:t>, extensibility and support are difficult. </a:t>
            </a:r>
          </a:p>
          <a:p>
            <a:r>
              <a:rPr lang="en-US" b="1" dirty="0"/>
              <a:t>Spaghetti Code</a:t>
            </a:r>
          </a:p>
          <a:p>
            <a:pPr>
              <a:spcBef>
                <a:spcPts val="0"/>
              </a:spcBef>
            </a:pPr>
            <a:r>
              <a:rPr lang="en-US" dirty="0"/>
              <a:t>- Uncontrolled ‘evolutionary’ development</a:t>
            </a:r>
          </a:p>
          <a:p>
            <a:pPr>
              <a:spcBef>
                <a:spcPts val="0"/>
              </a:spcBef>
            </a:pPr>
            <a:r>
              <a:rPr lang="en-US" dirty="0"/>
              <a:t>- Never taking time to refactor</a:t>
            </a:r>
          </a:p>
          <a:p>
            <a:pPr>
              <a:spcBef>
                <a:spcPts val="0"/>
              </a:spcBef>
            </a:pPr>
            <a:r>
              <a:rPr lang="en-US" dirty="0"/>
              <a:t>- ‘As long as it works …’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b="1" dirty="0"/>
              <a:t>Swiss Army Knife</a:t>
            </a:r>
            <a:br>
              <a:rPr lang="en-US" dirty="0"/>
            </a:br>
            <a:r>
              <a:rPr lang="en-US" dirty="0"/>
              <a:t>An </a:t>
            </a:r>
            <a:r>
              <a:rPr lang="en-US" b="1" dirty="0"/>
              <a:t>excessively complex component interface</a:t>
            </a:r>
            <a:r>
              <a:rPr lang="en-US" dirty="0"/>
              <a:t>. The designer attempts to provide for all possible uses of the component.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413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Examples - 2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/>
              <a:t>Vendor Lock-In - </a:t>
            </a:r>
            <a:r>
              <a:rPr lang="en-US" dirty="0"/>
              <a:t>systems are </a:t>
            </a:r>
            <a:r>
              <a:rPr lang="en-US" b="1" dirty="0"/>
              <a:t>highly dependent upon proprietary architectures</a:t>
            </a:r>
            <a:r>
              <a:rPr lang="en-US" dirty="0"/>
              <a:t>. Architectural isolation layers can provide independence from vendor-specific solutions.</a:t>
            </a:r>
          </a:p>
          <a:p>
            <a:pPr>
              <a:lnSpc>
                <a:spcPct val="100000"/>
              </a:lnSpc>
            </a:pPr>
            <a:r>
              <a:rPr lang="en-US" b="1" dirty="0"/>
              <a:t>Wolf Ticket</a:t>
            </a:r>
            <a:br>
              <a:rPr lang="en-US" b="1" dirty="0"/>
            </a:br>
            <a:r>
              <a:rPr lang="en-US" dirty="0"/>
              <a:t>A product </a:t>
            </a:r>
            <a:r>
              <a:rPr lang="en-US" b="1" dirty="0"/>
              <a:t>claims openness</a:t>
            </a:r>
            <a:r>
              <a:rPr lang="en-US" dirty="0"/>
              <a:t> and </a:t>
            </a:r>
            <a:r>
              <a:rPr lang="en-US" b="1" dirty="0"/>
              <a:t>conformance to unenforceable</a:t>
            </a:r>
            <a:r>
              <a:rPr lang="en-US" dirty="0"/>
              <a:t> </a:t>
            </a:r>
            <a:r>
              <a:rPr lang="en-US" b="1" dirty="0"/>
              <a:t>standards</a:t>
            </a:r>
            <a:r>
              <a:rPr lang="en-US" dirty="0"/>
              <a:t>. Interfaces may vary significantly from the published standard. Marketing motivated (term comes from rock concert ticket scalping)</a:t>
            </a:r>
          </a:p>
        </p:txBody>
      </p:sp>
    </p:spTree>
    <p:extLst>
      <p:ext uri="{BB962C8B-B14F-4D97-AF65-F5344CB8AC3E}">
        <p14:creationId xmlns:p14="http://schemas.microsoft.com/office/powerpoint/2010/main" val="2326653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4FEE0-3FE4-47AE-97D2-844E08056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-3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55E3F-B548-4C31-AEC0-B94238132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/>
              <a:t>Cover Your Assets</a:t>
            </a:r>
            <a:br>
              <a:rPr lang="en-US" dirty="0"/>
            </a:br>
            <a:r>
              <a:rPr lang="en-US" b="1" dirty="0"/>
              <a:t>Less-than-useful requirements</a:t>
            </a:r>
            <a:r>
              <a:rPr lang="en-US" dirty="0"/>
              <a:t> are produced because </a:t>
            </a:r>
            <a:r>
              <a:rPr lang="en-US" b="1" dirty="0"/>
              <a:t>important decisions are avoided and alternatives are elaborated.</a:t>
            </a:r>
            <a:r>
              <a:rPr lang="en-US" dirty="0"/>
              <a:t> Obfuscates architecture design</a:t>
            </a:r>
          </a:p>
          <a:p>
            <a:pPr>
              <a:lnSpc>
                <a:spcPct val="100000"/>
              </a:lnSpc>
            </a:pPr>
            <a:r>
              <a:rPr lang="en-US" b="1" dirty="0"/>
              <a:t>Architecture by Implication</a:t>
            </a:r>
            <a:br>
              <a:rPr lang="en-US" b="1" dirty="0"/>
            </a:br>
            <a:r>
              <a:rPr lang="en-US" b="1" dirty="0"/>
              <a:t>Lack of architecture planning and documentation </a:t>
            </a:r>
            <a:r>
              <a:rPr lang="en-US" dirty="0"/>
              <a:t>due to architect over confidence or incompetence leads to implementation risks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440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Examples - 4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b="1" dirty="0"/>
              <a:t>Design by Committee</a:t>
            </a:r>
            <a:br>
              <a:rPr lang="en-US" b="1" dirty="0"/>
            </a:br>
            <a:r>
              <a:rPr lang="en-US" dirty="0"/>
              <a:t>Design by Committee creates </a:t>
            </a:r>
            <a:r>
              <a:rPr lang="en-US" b="1" dirty="0"/>
              <a:t>overly complex architectures </a:t>
            </a:r>
            <a:r>
              <a:rPr lang="en-US" dirty="0"/>
              <a:t>that </a:t>
            </a:r>
            <a:r>
              <a:rPr lang="en-US" b="1" dirty="0"/>
              <a:t>lack coherence</a:t>
            </a:r>
            <a:r>
              <a:rPr lang="en-US" dirty="0"/>
              <a:t>. Clarification of architectural roles and improved process facilitation can refactor bad meeting processes into highly productive events.</a:t>
            </a:r>
          </a:p>
          <a:p>
            <a:pPr>
              <a:lnSpc>
                <a:spcPct val="100000"/>
              </a:lnSpc>
            </a:pPr>
            <a:r>
              <a:rPr lang="en-US" b="1" dirty="0"/>
              <a:t>Reinvent the Wheel</a:t>
            </a:r>
            <a:br>
              <a:rPr lang="en-US" b="1" dirty="0"/>
            </a:br>
            <a:r>
              <a:rPr lang="en-US" dirty="0"/>
              <a:t>Pervasive </a:t>
            </a:r>
            <a:r>
              <a:rPr lang="en-US" b="1" dirty="0"/>
              <a:t>lack of technology transfer between software projects leads to substantial reinvention</a:t>
            </a:r>
            <a:r>
              <a:rPr lang="en-US" dirty="0"/>
              <a:t>. Design knowledge buried in legacy assets can be leveraged to reduce time-to-market, cost, and risk.</a:t>
            </a:r>
          </a:p>
          <a:p>
            <a:pPr>
              <a:lnSpc>
                <a:spcPct val="100000"/>
              </a:lnSpc>
            </a:pPr>
            <a:r>
              <a:rPr lang="en-US" b="1" dirty="0"/>
              <a:t>The Grand Old Duke of York</a:t>
            </a:r>
            <a:br>
              <a:rPr lang="en-US" dirty="0"/>
            </a:br>
            <a:r>
              <a:rPr lang="en-US" dirty="0"/>
              <a:t>Egalitarian </a:t>
            </a:r>
            <a:r>
              <a:rPr lang="en-US" b="1" dirty="0"/>
              <a:t>software processes often ignore people’s talents to the detriment of the project</a:t>
            </a:r>
            <a:r>
              <a:rPr lang="en-US" dirty="0"/>
              <a:t>. Programming skill does not equate to skill in defining abstractions. Distinguish between programmers and design modelers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518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AntiPatterns</a:t>
            </a:r>
            <a:r>
              <a:rPr lang="en-US" dirty="0"/>
              <a:t>, Muller, University of Victoria, </a:t>
            </a:r>
            <a:r>
              <a:rPr lang="en-US" dirty="0">
                <a:hlinkClick r:id="rId2"/>
              </a:rPr>
              <a:t>http://www.csc.uvic.ca/~hausi/480/lectures/antipatterns.pdf</a:t>
            </a:r>
            <a:endParaRPr lang="en-US" dirty="0"/>
          </a:p>
          <a:p>
            <a:r>
              <a:rPr lang="en-US" dirty="0">
                <a:hlinkClick r:id="rId3"/>
              </a:rPr>
              <a:t>https://sourcemaking.com/antipatterns/software-architecture-antipatterns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46109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cture 18.1 Architecture Antipatterns.pptx.potx" id="{A377532E-7EE2-4DB3-B8AC-B60F6C8AA43B}" vid="{DF323F26-D324-4C2A-9F0D-8C9EEAFE5E9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18.1 Architecture Antipatterns.pptx</Template>
  <TotalTime>1364</TotalTime>
  <Words>439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Retrospect</vt:lpstr>
      <vt:lpstr>Software Architecture  Anti-Patterns</vt:lpstr>
      <vt:lpstr>What are Anti-patterns?</vt:lpstr>
      <vt:lpstr>Examples - 1</vt:lpstr>
      <vt:lpstr>Examples - 2</vt:lpstr>
      <vt:lpstr>Examples -3 </vt:lpstr>
      <vt:lpstr>Examples - 4</vt:lpstr>
      <vt:lpstr>References</vt:lpstr>
    </vt:vector>
  </TitlesOfParts>
  <Company>University of Alabama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Architecture  Anti-Patterns</dc:title>
  <dc:creator>wstumbo</dc:creator>
  <cp:lastModifiedBy>William Stumbo</cp:lastModifiedBy>
  <cp:revision>4</cp:revision>
  <cp:lastPrinted>2018-07-29T01:00:00Z</cp:lastPrinted>
  <dcterms:created xsi:type="dcterms:W3CDTF">2018-07-31T02:40:21Z</dcterms:created>
  <dcterms:modified xsi:type="dcterms:W3CDTF">2022-02-27T23:36:34Z</dcterms:modified>
</cp:coreProperties>
</file>